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1" r:id="rId4"/>
    <p:sldId id="257" r:id="rId5"/>
    <p:sldId id="265" r:id="rId6"/>
    <p:sldId id="258" r:id="rId7"/>
    <p:sldId id="266" r:id="rId8"/>
    <p:sldId id="267" r:id="rId9"/>
    <p:sldId id="259" r:id="rId10"/>
    <p:sldId id="260" r:id="rId11"/>
    <p:sldId id="268" r:id="rId12"/>
    <p:sldId id="261" r:id="rId13"/>
    <p:sldId id="269" r:id="rId14"/>
    <p:sldId id="262" r:id="rId15"/>
    <p:sldId id="263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2FED2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81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1285860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atin typeface="Comic Sans MS" pitchFamily="66" charset="0"/>
              </a:rPr>
              <a:t/>
            </a:r>
            <a:br>
              <a:rPr lang="ru-RU" sz="6000" b="1" dirty="0" smtClean="0">
                <a:latin typeface="Comic Sans MS" pitchFamily="66" charset="0"/>
              </a:rPr>
            </a:br>
            <a:r>
              <a:rPr lang="ru-RU" sz="6000" b="1" dirty="0" smtClean="0">
                <a:latin typeface="Comic Sans MS" pitchFamily="66" charset="0"/>
              </a:rPr>
              <a:t/>
            </a:r>
            <a:br>
              <a:rPr lang="ru-RU" sz="6000" b="1" dirty="0" smtClean="0">
                <a:latin typeface="Comic Sans MS" pitchFamily="66" charset="0"/>
              </a:rPr>
            </a:br>
            <a:r>
              <a:rPr lang="ru-RU" sz="6000" b="1" dirty="0" smtClean="0">
                <a:latin typeface="Comic Sans MS" pitchFamily="66" charset="0"/>
              </a:rPr>
              <a:t>«Речецветик знаний для заботливых родителей»</a:t>
            </a:r>
            <a:endParaRPr lang="ru-RU" sz="6000" b="1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00364" y="4214818"/>
            <a:ext cx="3286148" cy="71438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Часть 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714356"/>
            <a:ext cx="8533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Comic Sans MS" pitchFamily="66" charset="0"/>
              </a:rPr>
              <a:t>Сборник ответов на актуальные вопросы</a:t>
            </a:r>
            <a:endParaRPr lang="ru-RU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8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714488"/>
            <a:ext cx="8543956" cy="4525963"/>
          </a:xfrm>
        </p:spPr>
        <p:txBody>
          <a:bodyPr>
            <a:normAutofit fontScale="92500" lnSpcReduction="20000"/>
          </a:bodyPr>
          <a:lstStyle/>
          <a:p>
            <a:pPr marL="514350" lvl="0" indent="-514350" algn="just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Предисловие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«Зачем нужен логопед?»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«Если ребёнок не говорит куда обратиться?»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«Что обозначают заключения логопеда?»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«Во сколько лет обращаться к логопеду?» Последовательность появления звуков речи у детей.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«Как организовать логопедические занятия дома?»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«Если ребёнок левша?»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Правила красивой речи.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2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071546"/>
            <a:ext cx="8001056" cy="7072362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sz="4200" b="1" dirty="0" smtClean="0">
                <a:latin typeface="Times New Roman" pitchFamily="18" charset="0"/>
                <a:cs typeface="Times New Roman" pitchFamily="18" charset="0"/>
              </a:rPr>
              <a:t>С введением </a:t>
            </a:r>
            <a:r>
              <a:rPr lang="ru-RU" sz="4200" b="1" i="1" dirty="0" smtClean="0">
                <a:latin typeface="Times New Roman" pitchFamily="18" charset="0"/>
                <a:cs typeface="Times New Roman" pitchFamily="18" charset="0"/>
              </a:rPr>
              <a:t>Федерального государственного образовательного стандарта </a:t>
            </a:r>
            <a:r>
              <a:rPr lang="ru-RU" sz="4200" b="1" dirty="0" smtClean="0">
                <a:latin typeface="Times New Roman" pitchFamily="18" charset="0"/>
                <a:cs typeface="Times New Roman" pitchFamily="18" charset="0"/>
              </a:rPr>
              <a:t>большое внимание уделяется работе с родителями. Это особенно актуально при коррекции речи в логопедических группах.</a:t>
            </a:r>
          </a:p>
          <a:p>
            <a:pPr algn="just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	Новые задачи, встающие перед дошкольным учреждением, предполагают его открытость, тесное сотрудничество и взаимодействие с другими социальными институтами, помогающими ему решать образовательные задачи. </a:t>
            </a:r>
          </a:p>
          <a:p>
            <a:pPr algn="just">
              <a:buNone/>
            </a:pP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		В процессе сотрудничества важно не просто обучить какому-либо действию, а передать способы познания в какой-либо области. Именно поэтому, содержание и формы работы логопеда с семьей должны быть разнообразными, нестандартными, инновационными.</a:t>
            </a:r>
          </a:p>
          <a:p>
            <a:pPr algn="just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		</a:t>
            </a:r>
          </a:p>
          <a:p>
            <a:pPr algn="just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200" i="1" dirty="0" smtClean="0">
                <a:latin typeface="Times New Roman" pitchFamily="18" charset="0"/>
                <a:cs typeface="Times New Roman" pitchFamily="18" charset="0"/>
              </a:rPr>
              <a:t>Таким образом, организуется социальное партнерство — взаимовыгодное взаимодействие различных секторов общества, направленное на решение социальных проблем, обеспечение устойчивого развития социальных отношений и повышение качества жизни, осуществляемое в рамках действующего законодательства. </a:t>
            </a:r>
          </a:p>
          <a:p>
            <a:pPr algn="just">
              <a:buNone/>
            </a:pP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8926" y="214290"/>
            <a:ext cx="4000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Предисловие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5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86568" cy="1143000"/>
          </a:xfrm>
        </p:spPr>
        <p:txBody>
          <a:bodyPr/>
          <a:lstStyle/>
          <a:p>
            <a:r>
              <a:rPr lang="ru-RU" dirty="0" smtClean="0"/>
              <a:t>«Зачем нужен логопед?»</a:t>
            </a:r>
            <a:endParaRPr lang="ru-RU" dirty="0"/>
          </a:p>
        </p:txBody>
      </p:sp>
      <p:pic>
        <p:nvPicPr>
          <p:cNvPr id="1026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00150"/>
            <a:ext cx="8429684" cy="535785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Основным направлением логопедического воздействия является развитие речи, коррекция и профилактика её нарушений. </a:t>
            </a:r>
          </a:p>
          <a:p>
            <a:pPr algn="just"/>
            <a:r>
              <a:rPr lang="ru-RU" dirty="0" smtClean="0"/>
              <a:t>В процессе логопедической работы предусматривается развитие сенсорных функций; развитие моторики, особенно речевой моторики; развитие познавательной деятельности, прежде всего мышления, процессов памяти, внимания; формирование личности ребенка с одновременной регуляцией, а также коррекцией социальных отношений; воздействие на социальное окружение.</a:t>
            </a:r>
          </a:p>
          <a:p>
            <a:r>
              <a:rPr lang="ru-RU" dirty="0" smtClean="0"/>
              <a:t>Организация логопедического процесса позволяет устранить или смягчить как речевые, так и психологические нарушения, способствуя достижению главной цели педагогического воздействия — воспитанию человека.</a:t>
            </a:r>
          </a:p>
          <a:p>
            <a:pPr>
              <a:buNone/>
            </a:pPr>
            <a:r>
              <a:rPr lang="ru-RU" dirty="0" smtClean="0"/>
              <a:t>	</a:t>
            </a:r>
          </a:p>
          <a:p>
            <a:pPr algn="ctr">
              <a:buNone/>
            </a:pPr>
            <a:r>
              <a:rPr lang="ru-RU" dirty="0" smtClean="0"/>
              <a:t>	</a:t>
            </a:r>
            <a:r>
              <a:rPr lang="ru-RU" i="1" dirty="0" smtClean="0"/>
              <a:t>Таким образом, </a:t>
            </a:r>
            <a:r>
              <a:rPr lang="ru-RU" b="1" i="1" dirty="0" smtClean="0"/>
              <a:t>учитель-логопед - это специалист, с чьей помощью определяются и реализуются необходимые методики по устранению дефектов речи, актуальных как для детей, так и для взрослых .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857364"/>
            <a:ext cx="8429684" cy="5429288"/>
          </a:xfrm>
        </p:spPr>
        <p:txBody>
          <a:bodyPr>
            <a:normAutofit fontScale="55000" lnSpcReduction="20000"/>
          </a:bodyPr>
          <a:lstStyle/>
          <a:p>
            <a:r>
              <a:rPr lang="ru-RU" sz="3600" b="1" dirty="0" smtClean="0"/>
              <a:t>Логопед </a:t>
            </a:r>
            <a:r>
              <a:rPr lang="ru-RU" sz="3600" dirty="0" smtClean="0"/>
              <a:t>направляет к врачу не для того, чтобы выставить «вердикт» или признать ребенка больным, а для того чтобы комплексно оценить развитие малыша и выбрать оптимальные методы коррекции.</a:t>
            </a:r>
            <a:endParaRPr lang="ru-RU" sz="3600" b="1" dirty="0" smtClean="0"/>
          </a:p>
          <a:p>
            <a:r>
              <a:rPr lang="ru-RU" sz="3600" b="1" dirty="0" err="1" smtClean="0"/>
              <a:t>Врач-сурдолог</a:t>
            </a:r>
            <a:r>
              <a:rPr lang="ru-RU" sz="3600" dirty="0" smtClean="0"/>
              <a:t> определяет, не является ли нарушение речи следствием дефекта слуха.</a:t>
            </a:r>
          </a:p>
          <a:p>
            <a:r>
              <a:rPr lang="ru-RU" sz="3600" b="1" dirty="0" smtClean="0"/>
              <a:t>Врач-психоневролог </a:t>
            </a:r>
            <a:r>
              <a:rPr lang="ru-RU" sz="3600" dirty="0" smtClean="0"/>
              <a:t>дает заключение о состоянии интеллекта ребенка, устанавливает клинический речевой диагноз, при необходимости назначает и проводит соответствующее лечение. </a:t>
            </a:r>
          </a:p>
          <a:p>
            <a:pPr algn="just"/>
            <a:r>
              <a:rPr lang="ru-RU" sz="3600" b="1" dirty="0" smtClean="0"/>
              <a:t>Психолог</a:t>
            </a:r>
            <a:r>
              <a:rPr lang="ru-RU" sz="3600" dirty="0" smtClean="0"/>
              <a:t>  диагностирует степень интеллектуального развития ребенка. Обследует состояние внимания, памяти и мышление и определяет предпосылки развития речи.</a:t>
            </a:r>
          </a:p>
          <a:p>
            <a:pPr>
              <a:buNone/>
            </a:pPr>
            <a:endParaRPr lang="ru-RU" sz="3600" dirty="0" smtClean="0"/>
          </a:p>
          <a:p>
            <a:pPr lvl="0" algn="ctr">
              <a:buNone/>
            </a:pPr>
            <a:r>
              <a:rPr lang="ru-RU" sz="3600" dirty="0" smtClean="0"/>
              <a:t>       </a:t>
            </a:r>
            <a:r>
              <a:rPr lang="ru-RU" sz="3600" b="1" i="1" dirty="0" smtClean="0"/>
              <a:t>Данные заключений специалистов, имеют важное значение для правильного педагогического анализа речевого нарушения и организации логопедической работы, выбора профиля специального учреждения</a:t>
            </a:r>
            <a:r>
              <a:rPr lang="ru-RU" b="1" i="1" dirty="0" smtClean="0"/>
              <a:t>. </a:t>
            </a:r>
          </a:p>
          <a:p>
            <a:pPr lvl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>«Если ребёнок не говорит </a:t>
            </a:r>
            <a:br>
              <a:rPr lang="ru-RU" dirty="0" smtClean="0"/>
            </a:br>
            <a:r>
              <a:rPr lang="ru-RU" dirty="0" smtClean="0"/>
              <a:t>куда обратиться?»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sz="5100" b="1" i="1" dirty="0" smtClean="0">
                <a:latin typeface="Times New Roman" pitchFamily="18" charset="0"/>
                <a:cs typeface="Times New Roman" pitchFamily="18" charset="0"/>
              </a:rPr>
              <a:t>    «ЗРР»  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задержка речевого развития)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– это отставание от возрастной нормы речевого развития в возрасте до 4 лет. Дети с задержкой речевого развития осваивают речь позже, чем дети без проблем в речевом развитии, и развивается она медленней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ctr"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Кто ставит диагноз задержка речевого развития?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Диагноз «ЗРР, задержка речевого развития» ставиться только на основании заключений комплексного обследования трех специалистов: невропатолога, логопеда и психолога. Заключение ЗРР только у одного специалиста является не полным и не выявляет полной картины нарушения, а следовательно, не дает возможности адекватно ее устранить.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607223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«Что обозначают заключения логопеда?»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4369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«Что обозначают заключения логопеда?» </a:t>
            </a:r>
            <a:r>
              <a:rPr lang="ru-RU" sz="2200" i="1" dirty="0" smtClean="0"/>
              <a:t>(продолжение)</a:t>
            </a:r>
            <a:endParaRPr lang="ru-RU" sz="22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/>
              <a:t> </a:t>
            </a:r>
            <a:endParaRPr lang="ru-RU" dirty="0"/>
          </a:p>
        </p:txBody>
      </p:sp>
      <p:pic>
        <p:nvPicPr>
          <p:cNvPr id="4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1571612"/>
            <a:ext cx="800105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«ОНР»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(общее недоразвитие речи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- различные сложные речевые расстройства, при которых нарушается формирование всех компонентов речевой системы, то есть звуковой стороны и смысловой стороны при нормальном слухе и интеллекте.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учетом степени ОНР выделяют 4 уровня речевого развития: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«ОНР 1 уровень»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«безречевые дети»; общеупотребительная речь отсутствует.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«ОНР 2 уровень»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начальные элементы общеупотребительной речи, характеризующиеся бедностью словарного запаса, явлениями аграмматизма.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«ОНР 3 уровень»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появление развернутой фразовой речи с недоразвитием ее звуковой и смысловой сторон.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«ОНР 4 уровень»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остаточные пробелы в развитии фонетико-фонематической и лексико-грамматической сторон речи.</a:t>
            </a:r>
            <a:r>
              <a:rPr lang="ru-RU" b="1" i="1" dirty="0" smtClean="0"/>
              <a:t> </a:t>
            </a:r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«ФФНР»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(фонетико-фонематическое недоразвитие речи)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нарушение процессов формирования произносительной системы родного языка у детей с различными речевыми расстройствами вследствие дефектов восприятия и произношения фонем (звуков).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ED2F">
            <a:alpha val="7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1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«Во сколько лет обращаться к  логопеду?»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8"/>
            <a:ext cx="8286776" cy="1554155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Своевременное выявление речевых нарушений способствует более быстрому их устранению, предупреждает отрицательное влияние речевых расстройств на формирование личности и на все психическое развитие ребенка.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2643182"/>
            <a:ext cx="79296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год - ребенок до 1 года наблюдался у невропатолога.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года - в речи ребенка присутствует менее 10 слов.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года - в речи отсутствует фраза, речь абсолютно не понятна для окружающих.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года - нарушение произношения многих звуков.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5- 6 лет – нарушения произношения, ребенок неправильно строит предложения, не может составить рассказ по картинке, с трудом заучивает стихи, плохо запоминает буквы.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Начальные классы – ошибки при чтении и письме.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ребенок начал заикаться, необходима срочная консультация логопеда и лечение у психоневролога.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Очень важный период – подготовка к школе. Логопед поможет выявить проблемы в развитии речи, проведет профилактику нарушений чтения и письма.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ED2F">
            <a:alpha val="729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72547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«Во сколько лет обращаться к  логопеду?» </a:t>
            </a:r>
            <a:br>
              <a:rPr lang="ru-RU" sz="4000" dirty="0" smtClean="0"/>
            </a:br>
            <a:r>
              <a:rPr lang="ru-RU" sz="2700" i="1" dirty="0" smtClean="0"/>
              <a:t>Последовательность появления звуков у детей</a:t>
            </a:r>
            <a:endParaRPr lang="ru-RU" sz="2700" i="1" dirty="0"/>
          </a:p>
        </p:txBody>
      </p:sp>
      <p:sp>
        <p:nvSpPr>
          <p:cNvPr id="7" name="Куб 6"/>
          <p:cNvSpPr/>
          <p:nvPr/>
        </p:nvSpPr>
        <p:spPr>
          <a:xfrm rot="1013849">
            <a:off x="7159187" y="1670393"/>
            <a:ext cx="785818" cy="71438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м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9" name="Куб 8"/>
          <p:cNvSpPr/>
          <p:nvPr/>
        </p:nvSpPr>
        <p:spPr>
          <a:xfrm rot="21360768">
            <a:off x="3667193" y="1812381"/>
            <a:ext cx="785818" cy="71438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О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Куб 9"/>
          <p:cNvSpPr/>
          <p:nvPr/>
        </p:nvSpPr>
        <p:spPr>
          <a:xfrm rot="21242049">
            <a:off x="2821047" y="1753390"/>
            <a:ext cx="785818" cy="71438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уб 10"/>
          <p:cNvSpPr/>
          <p:nvPr/>
        </p:nvSpPr>
        <p:spPr>
          <a:xfrm>
            <a:off x="7858148" y="3214686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й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2" name="Куб 11"/>
          <p:cNvSpPr/>
          <p:nvPr/>
        </p:nvSpPr>
        <p:spPr>
          <a:xfrm>
            <a:off x="6286512" y="2786058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к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3" name="Куб 12"/>
          <p:cNvSpPr/>
          <p:nvPr/>
        </p:nvSpPr>
        <p:spPr>
          <a:xfrm rot="21224868">
            <a:off x="6251637" y="1683715"/>
            <a:ext cx="785818" cy="71438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Б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Куб 13"/>
          <p:cNvSpPr/>
          <p:nvPr/>
        </p:nvSpPr>
        <p:spPr>
          <a:xfrm rot="421327">
            <a:off x="6827298" y="3474355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г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15" name="Куб 14"/>
          <p:cNvSpPr/>
          <p:nvPr/>
        </p:nvSpPr>
        <p:spPr>
          <a:xfrm rot="821559">
            <a:off x="5359766" y="1797344"/>
            <a:ext cx="785818" cy="71438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П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6" name="Куб 15"/>
          <p:cNvSpPr/>
          <p:nvPr/>
        </p:nvSpPr>
        <p:spPr>
          <a:xfrm>
            <a:off x="5357818" y="2786058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д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7" name="Куб 16"/>
          <p:cNvSpPr/>
          <p:nvPr/>
        </p:nvSpPr>
        <p:spPr>
          <a:xfrm rot="21155583">
            <a:off x="4471892" y="1619284"/>
            <a:ext cx="785818" cy="71438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Э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8" name="Куб 17"/>
          <p:cNvSpPr/>
          <p:nvPr/>
        </p:nvSpPr>
        <p:spPr>
          <a:xfrm rot="494802">
            <a:off x="4429124" y="2786058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в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9" name="Куб 18"/>
          <p:cNvSpPr/>
          <p:nvPr/>
        </p:nvSpPr>
        <p:spPr>
          <a:xfrm rot="21250851">
            <a:off x="2891679" y="3538433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ы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20" name="Куб 19"/>
          <p:cNvSpPr/>
          <p:nvPr/>
        </p:nvSpPr>
        <p:spPr>
          <a:xfrm>
            <a:off x="3857620" y="3571876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ф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21" name="Куб 20"/>
          <p:cNvSpPr/>
          <p:nvPr/>
        </p:nvSpPr>
        <p:spPr>
          <a:xfrm>
            <a:off x="2500298" y="2857496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и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22" name="Куб 21"/>
          <p:cNvSpPr/>
          <p:nvPr/>
        </p:nvSpPr>
        <p:spPr>
          <a:xfrm rot="310996">
            <a:off x="4959853" y="3534473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т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23" name="Куб 22"/>
          <p:cNvSpPr/>
          <p:nvPr/>
        </p:nvSpPr>
        <p:spPr>
          <a:xfrm>
            <a:off x="3357554" y="2857496"/>
            <a:ext cx="857256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у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24" name="Куб 23"/>
          <p:cNvSpPr/>
          <p:nvPr/>
        </p:nvSpPr>
        <p:spPr>
          <a:xfrm rot="20651303">
            <a:off x="5868904" y="3522542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н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25" name="Куб 24"/>
          <p:cNvSpPr/>
          <p:nvPr/>
        </p:nvSpPr>
        <p:spPr>
          <a:xfrm>
            <a:off x="7215206" y="2714620"/>
            <a:ext cx="785818" cy="71438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х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26" name="Куб 25"/>
          <p:cNvSpPr/>
          <p:nvPr/>
        </p:nvSpPr>
        <p:spPr>
          <a:xfrm>
            <a:off x="2786050" y="4572008"/>
            <a:ext cx="785818" cy="71438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7" name="Куб 26"/>
          <p:cNvSpPr/>
          <p:nvPr/>
        </p:nvSpPr>
        <p:spPr>
          <a:xfrm>
            <a:off x="3571868" y="4857760"/>
            <a:ext cx="785818" cy="714380"/>
          </a:xfrm>
          <a:prstGeom prst="cub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28" name="Куб 27"/>
          <p:cNvSpPr/>
          <p:nvPr/>
        </p:nvSpPr>
        <p:spPr>
          <a:xfrm>
            <a:off x="4357686" y="4572008"/>
            <a:ext cx="857256" cy="71438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</a:t>
            </a:r>
            <a:endParaRPr lang="ru-RU" dirty="0"/>
          </a:p>
        </p:txBody>
      </p:sp>
      <p:sp>
        <p:nvSpPr>
          <p:cNvPr id="29" name="Куб 28"/>
          <p:cNvSpPr/>
          <p:nvPr/>
        </p:nvSpPr>
        <p:spPr>
          <a:xfrm>
            <a:off x="5143504" y="4929198"/>
            <a:ext cx="785818" cy="71438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30" name="Куб 29"/>
          <p:cNvSpPr/>
          <p:nvPr/>
        </p:nvSpPr>
        <p:spPr>
          <a:xfrm>
            <a:off x="6072198" y="4714884"/>
            <a:ext cx="785818" cy="71438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31" name="Куб 30"/>
          <p:cNvSpPr/>
          <p:nvPr/>
        </p:nvSpPr>
        <p:spPr>
          <a:xfrm>
            <a:off x="6786578" y="4857760"/>
            <a:ext cx="785818" cy="71438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ч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2" name="Куб 31"/>
          <p:cNvSpPr/>
          <p:nvPr/>
        </p:nvSpPr>
        <p:spPr>
          <a:xfrm>
            <a:off x="7500958" y="4572008"/>
            <a:ext cx="785818" cy="71438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щ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>
            <a:off x="357158" y="2857496"/>
            <a:ext cx="2071702" cy="1143008"/>
          </a:xfrm>
          <a:prstGeom prst="rightArrow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357158" y="1571612"/>
            <a:ext cx="2000264" cy="1143008"/>
          </a:xfrm>
          <a:prstGeom prst="rightArrow">
            <a:avLst/>
          </a:prstGeom>
          <a:solidFill>
            <a:srgbClr val="2FED2F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500034" y="1785926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1 -2 года</a:t>
            </a:r>
            <a:endParaRPr lang="ru-RU" sz="3200" dirty="0"/>
          </a:p>
        </p:txBody>
      </p:sp>
      <p:sp>
        <p:nvSpPr>
          <p:cNvPr id="39" name="TextBox 38"/>
          <p:cNvSpPr txBox="1"/>
          <p:nvPr/>
        </p:nvSpPr>
        <p:spPr>
          <a:xfrm>
            <a:off x="357158" y="3143248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2– 3 года</a:t>
            </a:r>
            <a:endParaRPr lang="ru-RU" sz="3200" dirty="0"/>
          </a:p>
        </p:txBody>
      </p:sp>
      <p:sp>
        <p:nvSpPr>
          <p:cNvPr id="40" name="Стрелка вправо 39"/>
          <p:cNvSpPr/>
          <p:nvPr/>
        </p:nvSpPr>
        <p:spPr>
          <a:xfrm>
            <a:off x="357158" y="4286256"/>
            <a:ext cx="2071702" cy="1143008"/>
          </a:xfrm>
          <a:prstGeom prst="rightArrow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571472" y="4572008"/>
            <a:ext cx="1656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4 – 5 лет</a:t>
            </a:r>
            <a:endParaRPr lang="ru-RU" sz="3200" dirty="0"/>
          </a:p>
        </p:txBody>
      </p:sp>
      <p:sp>
        <p:nvSpPr>
          <p:cNvPr id="42" name="Стрелка вправо 41"/>
          <p:cNvSpPr/>
          <p:nvPr/>
        </p:nvSpPr>
        <p:spPr>
          <a:xfrm>
            <a:off x="428596" y="5572140"/>
            <a:ext cx="2071702" cy="1143008"/>
          </a:xfrm>
          <a:prstGeom prst="rightArrow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tx1"/>
                </a:solidFill>
              </a:rPr>
              <a:t>5 – 6 лет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3" name="Куб 42"/>
          <p:cNvSpPr/>
          <p:nvPr/>
        </p:nvSpPr>
        <p:spPr>
          <a:xfrm>
            <a:off x="3071802" y="5857892"/>
            <a:ext cx="785818" cy="714380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л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44" name="Куб 43"/>
          <p:cNvSpPr/>
          <p:nvPr/>
        </p:nvSpPr>
        <p:spPr>
          <a:xfrm>
            <a:off x="4071934" y="5786454"/>
            <a:ext cx="785818" cy="714380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err="1" smtClean="0">
                <a:solidFill>
                  <a:schemeClr val="tx1"/>
                </a:solidFill>
              </a:rPr>
              <a:t>Р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28926" y="1857364"/>
            <a:ext cx="285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А</a:t>
            </a:r>
            <a:endParaRPr lang="ru-RU" sz="4400" b="1" dirty="0"/>
          </a:p>
        </p:txBody>
      </p:sp>
      <p:sp>
        <p:nvSpPr>
          <p:cNvPr id="46" name="Куб 45"/>
          <p:cNvSpPr/>
          <p:nvPr/>
        </p:nvSpPr>
        <p:spPr>
          <a:xfrm>
            <a:off x="2857488" y="4572008"/>
            <a:ext cx="785818" cy="71438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с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47" name="Куб 46"/>
          <p:cNvSpPr/>
          <p:nvPr/>
        </p:nvSpPr>
        <p:spPr>
          <a:xfrm>
            <a:off x="3643306" y="4857760"/>
            <a:ext cx="785818" cy="714380"/>
          </a:xfrm>
          <a:prstGeom prst="cub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з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48" name="Куб 47"/>
          <p:cNvSpPr/>
          <p:nvPr/>
        </p:nvSpPr>
        <p:spPr>
          <a:xfrm>
            <a:off x="4429124" y="4572008"/>
            <a:ext cx="857256" cy="71438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ц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49" name="Куб 48"/>
          <p:cNvSpPr/>
          <p:nvPr/>
        </p:nvSpPr>
        <p:spPr>
          <a:xfrm>
            <a:off x="5214942" y="4929198"/>
            <a:ext cx="785818" cy="71438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ш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50" name="Куб 49"/>
          <p:cNvSpPr/>
          <p:nvPr/>
        </p:nvSpPr>
        <p:spPr>
          <a:xfrm>
            <a:off x="5974824" y="4602343"/>
            <a:ext cx="785818" cy="71438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ж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800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«Как организовать логопедические занятия дома?»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358246" cy="514353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достижения результата необходимо заниматься каждый день. Начинайте занятия с 3 – 5 минут, постепенно увеличивая время. Длительность занятия не должна превышать 15 – 20 минут. Позже внимание ребенка рассеется, и он не будет воспринимать никакую информацию.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Лучшее время для занятий –  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УТРО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после завтрака или во второй половине дня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 СНА.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   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Разбейте игры и упражнения, которые Вы запланировали на день, на несколько частей. Например, игры на развитие речи и игры с язычком проведите утром. Игры с пальчиками сделайте на прогулке, а игры на развитие памяти и внимания – во второй половине дня.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ГОВОРИТЕ ЧЕТКО, ПОВЕРНУВШИСЬ ЛИЦОМ К РЕБЕНКУ. ПУСТЬ ОН ВИДИТ ДВИЖЕНИЯ ВАШИХ ГУБ, ЗАПОМИНАЕТ ИХ.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Занимаясь, Вы можете столкнуться с трудностями, главная из которых – нежелание ребенка заниматься. Чтобы преодолеть это, необходимо заинтересовать малыша. Важно помнить, что основная деятельность детей – ИГРОВАЯ. 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 ЗАНЯТИЯ ДОЛЖНЫ СТРОИТЬСЯ ПО ПРАВИЛАМ ИГРЫ.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85728"/>
            <a:ext cx="690088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«Как организовать логопедические занятия дома?» </a:t>
            </a:r>
            <a:r>
              <a:rPr lang="ru-RU" sz="2000" i="1" dirty="0" smtClean="0"/>
              <a:t>(продолжение)</a:t>
            </a:r>
            <a:endParaRPr lang="ru-RU" sz="20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4525963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ЗНАКОМЬТЕ РЕБЕНКА С ДЕТСКОЙ ЛИТЕРАТУРОЙ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(Старайтесь ежедневно прочитывать ребенку хоть несколько страниц, рассмотрите картинки, опишите их, задайте вопросы по тексту).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ПОЛЬЗУЙТЕСЬ НАГЛЯДНЫМ МАТЕРИАЛОМ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(детям трудно воспринимать слова, оторванные от изображения).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УПОТРЕБЛЯЙТЕ СЛОВО «НЕПРАВИЛЬНО»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ПОДДЕРЖИВАЙТЕ ВСЕ НАЧИНАНИЯ РЕБЕНКА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ХВАЛИТЕ ДАЖЕ ЗА НЕЗНАЧИТЕЛЬНЫЕ УСПЕХИ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Не бойтесь экспериментировать, игры можно придумать самим, можно упростить сложные игры.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728667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«Если ребёнок левша?»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001056" cy="5143536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Никаким образом не проявляйте свое негативное отношение 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к леворукости ребенка. В общении придерживайтесь тактики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 совета, а не беспрекословного приказа. Не драматизируйте ситуацию неудач. Ребенок должен быть уверен, что все трудности временные. 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Чтобы развить моторику и координацию рук и глаз у левши, включите в распорядок дня занятия спортом, лепкой, рисованием (или увлеките вышиванием, вязанием, плетением макраме, оригами). 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Позаботьтесь о рациональном режиме дня, без перегрузок. Ведь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леворукий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ребенок, как правило, возбудим, быстро утомляется. 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Если к пяти годам ребенок не освоил произношение звуков "л", "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", свистящих, шипящих звуков или все звонкие звуки произносит глухо, а твердые - мягко, обязательно обратитесь к логопеду, так как в школе при письме он будет путать эти звуки (буквы), что скажется на успеваемости. Занятия с логопедом требуют довольно много сил и времени, поэтому данную проблему желательно решить в том же пятилетнем возрасте, до поступления в школу, когда ребенок еще не загружен уроками.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9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937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«Если ребёнок левша?» </a:t>
            </a:r>
            <a:r>
              <a:rPr lang="ru-RU" sz="3600" dirty="0" smtClean="0"/>
              <a:t>Интересные факты о левшестве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8072494" cy="471490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 августа отмечается Международный день леворуких людей. Впервые его провели в 1992 году по инициативе британского Клуба людей, пишущих левой рукой.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спорте 40 % золотых медалей выигрывают левши.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Врачи констатируют, что у левшей менее четкая, чем у праворуких, связь между полушариями мозга, а это способствует формированию оригинального мышления и усиливает творческие способности.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 заявляют, что леворукость — признак сильного характера.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4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95459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разговоре необходимо придать телу удобную                          </a:t>
            </a:r>
          </a:p>
          <a:p>
            <a:pPr marL="514350" indent="-51435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позу (мышцы шеи и плеч не напряжены, плечи отведены назад и 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располагаются на одном уровне).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Во время речи следует держаться естественно, желательно смотреть на собеседника.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Перед началом речи сделайте вдох (при вдохе не поднимайте плечи) и сразу же начинайте говорить на плавном выдохе, не торопясь, слитно.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Четко артикулируйте, произносите гласные протяжно.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Согласные произносите легко, свободно, без напряжения.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 В каждом слове выделяйте ударный гласный звук, произносите его громче и длительнее остальных гласных в этом же слове.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 Первое слово во фразе говорите тихо, низким голосом, немного медленнее обычного.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87014" y="428604"/>
            <a:ext cx="58865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lvl="0" indent="-514350" algn="just"/>
            <a:r>
              <a:rPr lang="ru-RU" sz="4400" dirty="0" smtClean="0"/>
              <a:t>Правила красивой речи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6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Правила красивой речи </a:t>
            </a:r>
            <a:r>
              <a:rPr lang="ru-RU" sz="2700" i="1" dirty="0" smtClean="0"/>
              <a:t>(продолжение)</a:t>
            </a:r>
            <a:endParaRPr lang="ru-RU" sz="27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86808" cy="4572032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8. Длинные предложения делите на смысловые отрезки. </a:t>
            </a:r>
          </a:p>
          <a:p>
            <a:pPr>
              <a:lnSpc>
                <a:spcPct val="120000"/>
              </a:lnSpc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	Все слова внутри отрезка и короткие предложения произносите слитно, как одно длинное слово.</a:t>
            </a:r>
          </a:p>
          <a:p>
            <a:pPr>
              <a:lnSpc>
                <a:spcPct val="120000"/>
              </a:lnSpc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9. Четко выдерживайте паузу в конце предложения и между его смысловыми отрезками.</a:t>
            </a:r>
          </a:p>
          <a:p>
            <a:pPr>
              <a:lnSpc>
                <a:spcPct val="120000"/>
              </a:lnSpc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10. Избегайте монотонности. Говорите выразительно.</a:t>
            </a:r>
          </a:p>
          <a:p>
            <a:pPr>
              <a:lnSpc>
                <a:spcPct val="120000"/>
              </a:lnSpc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11. Выдерживайте ровный умеренный темп и ритм речи. Говорите уверенно и спокойно.</a:t>
            </a:r>
          </a:p>
          <a:p>
            <a:pPr>
              <a:lnSpc>
                <a:spcPct val="120000"/>
              </a:lnSpc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12. Не спешите с ответом. Сначала обдумайте высказывание.</a:t>
            </a:r>
          </a:p>
          <a:p>
            <a:pPr>
              <a:lnSpc>
                <a:spcPct val="120000"/>
              </a:lnSpc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13. При неудачах остановитесь, успокойтесь и продолжайте говорить более медленно, пока не почувствуете уверенность в речи.</a:t>
            </a:r>
          </a:p>
          <a:p>
            <a:pPr>
              <a:lnSpc>
                <a:spcPct val="120000"/>
              </a:lnSpc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14. Постоянно контролируйте себя: не делайте лишних движений руками, ногами, головой, туловищем.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C:\Users\Олеся\Desktop\133613313939735545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2095488" cy="1571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0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8000" i="1" dirty="0" smtClean="0"/>
              <a:t>Желаю успехов!</a:t>
            </a:r>
            <a:endParaRPr lang="ru-RU" sz="8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870</Words>
  <Application>Microsoft Office PowerPoint</Application>
  <PresentationFormat>Экран (4:3)</PresentationFormat>
  <Paragraphs>147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«Речецветик знаний для заботливых родителей»</vt:lpstr>
      <vt:lpstr>Содержание</vt:lpstr>
      <vt:lpstr>Презентация PowerPoint</vt:lpstr>
      <vt:lpstr>«Зачем нужен логопед?»</vt:lpstr>
      <vt:lpstr>«Если ребёнок не говорит  куда обратиться?» </vt:lpstr>
      <vt:lpstr>«Что обозначают заключения логопеда?» </vt:lpstr>
      <vt:lpstr>«Что обозначают заключения логопеда?» (продолжение)</vt:lpstr>
      <vt:lpstr>«Во сколько лет обращаться к  логопеду?»</vt:lpstr>
      <vt:lpstr>«Во сколько лет обращаться к  логопеду?»  Последовательность появления звуков у детей</vt:lpstr>
      <vt:lpstr>«Как организовать логопедические занятия дома?»</vt:lpstr>
      <vt:lpstr>«Как организовать логопедические занятия дома?» (продолжение)</vt:lpstr>
      <vt:lpstr>«Если ребёнок левша?»  </vt:lpstr>
      <vt:lpstr>«Если ребёнок левша?» Интересные факты о левшестве</vt:lpstr>
      <vt:lpstr> </vt:lpstr>
      <vt:lpstr>Правила красивой речи (продолжение)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Речецветик знаний для заботливых родителей</dc:title>
  <dc:creator>Олеся</dc:creator>
  <cp:lastModifiedBy>дом</cp:lastModifiedBy>
  <cp:revision>43</cp:revision>
  <dcterms:created xsi:type="dcterms:W3CDTF">2015-04-20T10:06:42Z</dcterms:created>
  <dcterms:modified xsi:type="dcterms:W3CDTF">2020-04-14T21:31:19Z</dcterms:modified>
</cp:coreProperties>
</file>